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77" r:id="rId2"/>
    <p:sldId id="274" r:id="rId3"/>
    <p:sldId id="275" r:id="rId4"/>
    <p:sldId id="280" r:id="rId5"/>
    <p:sldId id="281" r:id="rId6"/>
    <p:sldId id="279" r:id="rId7"/>
    <p:sldId id="285" r:id="rId8"/>
    <p:sldId id="286" r:id="rId9"/>
    <p:sldId id="283" r:id="rId10"/>
    <p:sldId id="28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193"/>
    <a:srgbClr val="432B3E"/>
    <a:srgbClr val="976A98"/>
    <a:srgbClr val="D52B1C"/>
    <a:srgbClr val="A31944"/>
    <a:srgbClr val="638CA4"/>
    <a:srgbClr val="14467B"/>
    <a:srgbClr val="E12E30"/>
    <a:srgbClr val="0099D5"/>
    <a:srgbClr val="90A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/>
    <p:restoredTop sz="94507"/>
  </p:normalViewPr>
  <p:slideViewPr>
    <p:cSldViewPr snapToGrid="0" snapToObjects="1">
      <p:cViewPr varScale="1">
        <p:scale>
          <a:sx n="129" d="100"/>
          <a:sy n="129" d="100"/>
        </p:scale>
        <p:origin x="216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25/09/22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313027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realizzato con un contributo educazionale non condizionante di</a:t>
            </a:r>
            <a:endParaRPr lang="it-IT" sz="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DE552B8-F3E9-1743-83FF-793FFE19D42B}"/>
              </a:ext>
            </a:extLst>
          </p:cNvPr>
          <p:cNvSpPr/>
          <p:nvPr userDrawn="1"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BCE9BA-35DF-95FE-AB57-7D27306C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06" t="18880" r="6580" b="17314"/>
          <a:stretch/>
        </p:blipFill>
        <p:spPr>
          <a:xfrm>
            <a:off x="3918941" y="4630989"/>
            <a:ext cx="1306119" cy="39696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B635E8-5CC7-8D41-ADD5-A895ECB7744D}"/>
              </a:ext>
            </a:extLst>
          </p:cNvPr>
          <p:cNvSpPr/>
          <p:nvPr userDrawn="1"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224E9A-D2AE-8889-9BF6-BCD012EDA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3094" cy="1802015"/>
          </a:xfrm>
          <a:prstGeom prst="rect">
            <a:avLst/>
          </a:prstGeom>
        </p:spPr>
      </p:pic>
      <p:sp>
        <p:nvSpPr>
          <p:cNvPr id="4" name="Triangolo 3">
            <a:extLst>
              <a:ext uri="{FF2B5EF4-FFF2-40B4-BE49-F238E27FC236}">
                <a16:creationId xmlns:a16="http://schemas.microsoft.com/office/drawing/2014/main" id="{A509DD4A-9B79-F6FE-71DC-295AB08C0E96}"/>
              </a:ext>
            </a:extLst>
          </p:cNvPr>
          <p:cNvSpPr/>
          <p:nvPr userDrawn="1"/>
        </p:nvSpPr>
        <p:spPr>
          <a:xfrm>
            <a:off x="4269850" y="1616916"/>
            <a:ext cx="604300" cy="1855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7CCB5-3A9D-4DD3-6649-2F107215E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170" y="1868367"/>
            <a:ext cx="1493660" cy="281317"/>
          </a:xfrm>
          <a:prstGeom prst="rect">
            <a:avLst/>
          </a:prstGeom>
        </p:spPr>
      </p:pic>
      <p:pic>
        <p:nvPicPr>
          <p:cNvPr id="10" name="Immagine 9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436A7F57-D513-8AB3-3330-48CCC642C8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41550" y="2411946"/>
            <a:ext cx="4660900" cy="167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5029C74-8FA8-8645-B96F-3E4AABC53F53}"/>
              </a:ext>
            </a:extLst>
          </p:cNvPr>
          <p:cNvSpPr/>
          <p:nvPr userDrawn="1"/>
        </p:nvSpPr>
        <p:spPr>
          <a:xfrm>
            <a:off x="-9427" y="4922524"/>
            <a:ext cx="91800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0DBD3-2D76-61A3-83C2-802067C3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6797D3-B613-8A97-22B1-00D525CA5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</p:spPr>
      </p:pic>
      <p:pic>
        <p:nvPicPr>
          <p:cNvPr id="8" name="Immagine 7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7254C90C-CA36-F7E4-182C-CE801946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>
            <a:off x="4063116" y="551929"/>
            <a:ext cx="1017768" cy="82737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36498A3-5ACF-751E-EA7A-9BB931E46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563" t="-18467" r="1641"/>
          <a:stretch/>
        </p:blipFill>
        <p:spPr>
          <a:xfrm>
            <a:off x="3077155" y="1315031"/>
            <a:ext cx="2989690" cy="2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5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478D143-A5EC-2EEC-A481-24C7A1168D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56607" y="69721"/>
            <a:ext cx="3222685" cy="2127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2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51CED3C-E2B4-9943-B421-A6176C2DC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41982"/>
            <a:ext cx="9144000" cy="12198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dirty="0"/>
              <a:t>Valutazione del carcinoma mammario ER+/HER2- con indice Ki67 elevato (≥20%) mediante test genomico a 21 geni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4FB0BFB-F32D-6745-A2C5-59BD71B7DD8F}"/>
              </a:ext>
            </a:extLst>
          </p:cNvPr>
          <p:cNvSpPr/>
          <p:nvPr/>
        </p:nvSpPr>
        <p:spPr>
          <a:xfrm>
            <a:off x="0" y="41088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Presentato da: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Sung G.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*, et al.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Surgery, Gangnam Severance Hospital, Yonsei University College of Medicine, Seoul, Korea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173518" cy="3348062"/>
          </a:xfrm>
        </p:spPr>
        <p:txBody>
          <a:bodyPr>
            <a:normAutofit/>
          </a:bodyPr>
          <a:lstStyle/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 stato condotto uno studio volto a valutare il profilo di rischio genomico di pazienti con carcinoma mammario ER+/HER2- e indice Ki67 elevato (≥20%) all’analisi immunoistochimica. Per la classificazione del rischio genomico è stato utilizzato il punteggio di recidiva (RS) in base a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Oncotype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DX, un test genomico a 21 geni.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30% delle pazienti con Ki67 elevato è risultata ad alto rischio genomico al test multigenico, rispetto al 6% delle pazienti con basso indice di proliferazione (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&lt;0,0001). A sua volta, l’RS medio è stato significativamente maggiore nel gruppo con Ki67 elevato.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124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173518" cy="3348062"/>
          </a:xfrm>
        </p:spPr>
        <p:txBody>
          <a:bodyPr>
            <a:normAutofit/>
          </a:bodyPr>
          <a:lstStyle/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Gli esiti di sopravvivenza nelle pazienti con Ki67 elevato/basso rischio genomico sono stati peggiori rispetto al gruppo con Ki67 basso e basso rischio genomico, a indicare un rischio significativo di recidiva nella malattia ad alto indice di proliferazione, indipendentemente dall’entità del rischio genomico.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base ai risultati dell’analisi multivariata, il test a 21 geni potrebbe essere utile a definire il rischio genomico di pazienti giovani</a:t>
            </a:r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 presentano un tumore con Ki67 elevato, positivo per i recettori del progesterone e/o di grado istologico inferiore.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46014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5210"/>
            <a:ext cx="8140446" cy="3577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Cosa c’è di noto su questo argomento?</a:t>
            </a:r>
            <a:endParaRPr lang="it-IT" dirty="0"/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L’analisi immunoistochimica (IHC) di Ki67 con soglia del 20% effettuata mediante test MIB-1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PharmDx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è stata approvata come diagnostica di accompagnamento per abemaciclib adiuvante nel carcinoma mammario ER+/HER2- ad alto rischio.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Gli autori dello studio hanno analizzato il profilo genomico di rischio del carcinoma mammario ER+/HER2- con Ki67 elevato (≥20%) utilizzando un test genomico a 21 geni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Oncotype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DX).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Sono stati inoltre indagati gli esiti di sopravvivenza e identificati i fattori associati a un rischio genomico basso nel gruppo con Ki67 elevato.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4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007350" cy="3263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Come è stato condotto questo studio?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Sono state raccolte le informazioni cliniche e patologiche di 2295 pazienti sottoposte a test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Oncotype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DX.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presenza di un alto rischio genomico è stata definita in base al punteggio di recidiva (RS) al test a 21 geni (RS ≥26).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L’analisi IHC di Ki67 con soglia del 20% è stata eseguita localmente mediante test MIB-1.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546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86167" cy="355939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Cosa aggiunge questo studio?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L’analisi IHC di Ki67 ha assegnato 870 (38%) pazienti al gruppo con indice elevato e 1425 (62%) al gruppo con indice basso, mentre in base all’RS al test a 21 geni 347 (15%) e 1948 (85%) pazienti sono state assegnate ai gruppi a rischio genomico alto e basso, rispettivamente.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263 su 870 (30%) pazienti del gruppo con Ki67 elevato presentavano un alto rischio genomico, rispetto a 84 su 1424 (6%) pazienti del gruppo con Ki67 basso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&lt;0,0001).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punteggio di recidiva medio al test a 21 geni è risultato significativamente maggiore nel gruppo con Ki67 elevato rispetto a basso.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272290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86167" cy="355939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Cosa aggiunge questo studio?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Nelle analisi di sopravvivenza, valori elevati dell’indice Ki67 e dell’RS al test a 21 geni sono stati fattori prognostici significativi. Previa classificazione delle pazienti in tre gruppi (alto rischio genomico, Ki67 elevato/basso rischio genomico e Ki67 basso/basso rischio genomico), gli esiti di sopravvivenza nel gruppo Ki67 elevato/basso rischio genomico sono stati migliori rispetto al gruppo ad alto rischio genomico, ma peggiori rispetto al gruppo Ki67 basso/basso rischio genomico.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All’interno del gruppo con Ki67 elevato, un’analisi multivariata ha dimostrato che la positività per i recettori progestinici (PR+), l’età ≤50 anni e il grado istologico I-II erano associati a un basso rischio genomico.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351086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 è l’impatto di questo studio sulla pratica clinica?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Sebbene circa il 60% dei tumori con elevata espressione di Ki67 sia risultato a basso rischio genomico in base al test a 21 geni, le pazienti con Ki67 elevato presentano un rischio significativo di recidiva a prescindere dal rischio genomico.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test multigenico potrebbe essere utile per la valutazione del rischio genomico nei tumori con Ki67 elevato PR+ e/o di grado istologico inferiore.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</p:spTree>
    <p:extLst>
      <p:ext uri="{BB962C8B-B14F-4D97-AF65-F5344CB8AC3E}">
        <p14:creationId xmlns:p14="http://schemas.microsoft.com/office/powerpoint/2010/main" val="1207362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769</Words>
  <Application>Microsoft Macintosh PowerPoint</Application>
  <PresentationFormat>Presentazione su schermo (16:9)</PresentationFormat>
  <Paragraphs>33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MESSAGGI CHIAVE</vt:lpstr>
      <vt:lpstr>MESSAGGI CHIAVE</vt:lpstr>
      <vt:lpstr>BACKGROUND</vt:lpstr>
      <vt:lpstr>BACKGROUND</vt:lpstr>
      <vt:lpstr>RISULTATI</vt:lpstr>
      <vt:lpstr>RISULTATI</vt:lpstr>
      <vt:lpstr>CONCLUSIONI E PROSPETTIVE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ESMO22 | BC | CDK4/6i</dc:title>
  <dc:subject/>
  <dc:creator>Giorgio Mantovani</dc:creator>
  <cp:keywords/>
  <dc:description/>
  <cp:lastModifiedBy>Giorgio Mantovani</cp:lastModifiedBy>
  <cp:revision>239</cp:revision>
  <dcterms:created xsi:type="dcterms:W3CDTF">2019-04-12T11:26:00Z</dcterms:created>
  <dcterms:modified xsi:type="dcterms:W3CDTF">2022-09-25T15:21:13Z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